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70" r:id="rId3"/>
    <p:sldId id="271" r:id="rId4"/>
    <p:sldId id="272" r:id="rId5"/>
    <p:sldId id="273" r:id="rId6"/>
    <p:sldId id="275" r:id="rId7"/>
    <p:sldId id="289" r:id="rId8"/>
    <p:sldId id="288" r:id="rId9"/>
    <p:sldId id="291" r:id="rId10"/>
    <p:sldId id="293" r:id="rId11"/>
    <p:sldId id="294" r:id="rId12"/>
    <p:sldId id="299" r:id="rId13"/>
    <p:sldId id="335" r:id="rId14"/>
    <p:sldId id="295" r:id="rId15"/>
    <p:sldId id="302" r:id="rId16"/>
    <p:sldId id="296" r:id="rId17"/>
    <p:sldId id="300" r:id="rId18"/>
    <p:sldId id="297" r:id="rId19"/>
    <p:sldId id="298" r:id="rId20"/>
    <p:sldId id="326" r:id="rId21"/>
    <p:sldId id="329" r:id="rId22"/>
    <p:sldId id="330" r:id="rId23"/>
    <p:sldId id="331" r:id="rId24"/>
    <p:sldId id="305" r:id="rId25"/>
    <p:sldId id="306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BF2D6"/>
          </a:solidFill>
        </a:fill>
      </a:tcStyle>
    </a:wholeTbl>
    <a:band2H>
      <a:tcTxStyle/>
      <a:tcStyle>
        <a:tcBdr/>
        <a:fill>
          <a:solidFill>
            <a:srgbClr val="FDF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50505"/>
        </a:fontRef>
        <a:srgbClr val="05050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50505"/>
        </a:fontRef>
        <a:srgbClr val="05050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50505"/>
              </a:solidFill>
              <a:prstDash val="solid"/>
              <a:round/>
            </a:ln>
          </a:top>
          <a:bottom>
            <a:ln w="25400" cap="flat">
              <a:solidFill>
                <a:srgbClr val="05050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50505"/>
              </a:solidFill>
              <a:prstDash val="solid"/>
              <a:round/>
            </a:ln>
          </a:top>
          <a:bottom>
            <a:ln w="25400" cap="flat">
              <a:solidFill>
                <a:srgbClr val="05050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50505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50505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50505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050505"/>
              </a:solidFill>
              <a:prstDash val="solid"/>
              <a:round/>
            </a:ln>
          </a:left>
          <a:right>
            <a:ln w="12700" cap="flat">
              <a:solidFill>
                <a:srgbClr val="050505"/>
              </a:solidFill>
              <a:prstDash val="solid"/>
              <a:round/>
            </a:ln>
          </a:right>
          <a:top>
            <a:ln w="12700" cap="flat">
              <a:solidFill>
                <a:srgbClr val="050505"/>
              </a:solidFill>
              <a:prstDash val="solid"/>
              <a:round/>
            </a:ln>
          </a:top>
          <a:bottom>
            <a:ln w="12700" cap="flat">
              <a:solidFill>
                <a:srgbClr val="050505"/>
              </a:solidFill>
              <a:prstDash val="solid"/>
              <a:round/>
            </a:ln>
          </a:bottom>
          <a:insideH>
            <a:ln w="12700" cap="flat">
              <a:solidFill>
                <a:srgbClr val="050505"/>
              </a:solidFill>
              <a:prstDash val="solid"/>
              <a:round/>
            </a:ln>
          </a:insideH>
          <a:insideV>
            <a:ln w="12700" cap="flat">
              <a:solidFill>
                <a:srgbClr val="050505"/>
              </a:solidFill>
              <a:prstDash val="solid"/>
              <a:round/>
            </a:ln>
          </a:insideV>
        </a:tcBdr>
        <a:fill>
          <a:solidFill>
            <a:srgbClr val="050505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050505"/>
              </a:solidFill>
              <a:prstDash val="solid"/>
              <a:round/>
            </a:ln>
          </a:left>
          <a:right>
            <a:ln w="12700" cap="flat">
              <a:solidFill>
                <a:srgbClr val="050505"/>
              </a:solidFill>
              <a:prstDash val="solid"/>
              <a:round/>
            </a:ln>
          </a:right>
          <a:top>
            <a:ln w="12700" cap="flat">
              <a:solidFill>
                <a:srgbClr val="050505"/>
              </a:solidFill>
              <a:prstDash val="solid"/>
              <a:round/>
            </a:ln>
          </a:top>
          <a:bottom>
            <a:ln w="12700" cap="flat">
              <a:solidFill>
                <a:srgbClr val="050505"/>
              </a:solidFill>
              <a:prstDash val="solid"/>
              <a:round/>
            </a:ln>
          </a:bottom>
          <a:insideH>
            <a:ln w="12700" cap="flat">
              <a:solidFill>
                <a:srgbClr val="050505"/>
              </a:solidFill>
              <a:prstDash val="solid"/>
              <a:round/>
            </a:ln>
          </a:insideH>
          <a:insideV>
            <a:ln w="12700" cap="flat">
              <a:solidFill>
                <a:srgbClr val="050505"/>
              </a:solidFill>
              <a:prstDash val="solid"/>
              <a:round/>
            </a:ln>
          </a:insideV>
        </a:tcBdr>
        <a:fill>
          <a:solidFill>
            <a:srgbClr val="050505">
              <a:alpha val="20000"/>
            </a:srgbClr>
          </a:solidFill>
        </a:fill>
      </a:tcStyle>
    </a:firstCol>
    <a:lastRow>
      <a:tcTxStyle b="on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050505"/>
              </a:solidFill>
              <a:prstDash val="solid"/>
              <a:round/>
            </a:ln>
          </a:left>
          <a:right>
            <a:ln w="12700" cap="flat">
              <a:solidFill>
                <a:srgbClr val="050505"/>
              </a:solidFill>
              <a:prstDash val="solid"/>
              <a:round/>
            </a:ln>
          </a:right>
          <a:top>
            <a:ln w="50800" cap="flat">
              <a:solidFill>
                <a:srgbClr val="050505"/>
              </a:solidFill>
              <a:prstDash val="solid"/>
              <a:round/>
            </a:ln>
          </a:top>
          <a:bottom>
            <a:ln w="12700" cap="flat">
              <a:solidFill>
                <a:srgbClr val="050505"/>
              </a:solidFill>
              <a:prstDash val="solid"/>
              <a:round/>
            </a:ln>
          </a:bottom>
          <a:insideH>
            <a:ln w="12700" cap="flat">
              <a:solidFill>
                <a:srgbClr val="050505"/>
              </a:solidFill>
              <a:prstDash val="solid"/>
              <a:round/>
            </a:ln>
          </a:insideH>
          <a:insideV>
            <a:ln w="12700" cap="flat">
              <a:solidFill>
                <a:srgbClr val="050505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050505"/>
              </a:solidFill>
              <a:prstDash val="solid"/>
              <a:round/>
            </a:ln>
          </a:left>
          <a:right>
            <a:ln w="12700" cap="flat">
              <a:solidFill>
                <a:srgbClr val="050505"/>
              </a:solidFill>
              <a:prstDash val="solid"/>
              <a:round/>
            </a:ln>
          </a:right>
          <a:top>
            <a:ln w="12700" cap="flat">
              <a:solidFill>
                <a:srgbClr val="050505"/>
              </a:solidFill>
              <a:prstDash val="solid"/>
              <a:round/>
            </a:ln>
          </a:top>
          <a:bottom>
            <a:ln w="25400" cap="flat">
              <a:solidFill>
                <a:srgbClr val="050505"/>
              </a:solidFill>
              <a:prstDash val="solid"/>
              <a:round/>
            </a:ln>
          </a:bottom>
          <a:insideH>
            <a:ln w="12700" cap="flat">
              <a:solidFill>
                <a:srgbClr val="050505"/>
              </a:solidFill>
              <a:prstDash val="solid"/>
              <a:round/>
            </a:ln>
          </a:insideH>
          <a:insideV>
            <a:ln w="12700" cap="flat">
              <a:solidFill>
                <a:srgbClr val="050505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231" autoAdjust="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144B76-2C64-DE4D-84C0-AF6591BA9808}" type="doc">
      <dgm:prSet loTypeId="urn:microsoft.com/office/officeart/2005/8/layout/hProcess3" loCatId="" qsTypeId="urn:microsoft.com/office/officeart/2005/8/quickstyle/simple1" qsCatId="simple" csTypeId="urn:microsoft.com/office/officeart/2005/8/colors/accent5_2" csCatId="accent5" phldr="1"/>
      <dgm:spPr/>
    </dgm:pt>
    <dgm:pt modelId="{9462B5F0-F564-D146-A782-4A1820D36B70}" type="pres">
      <dgm:prSet presAssocID="{65144B76-2C64-DE4D-84C0-AF6591BA9808}" presName="Name0" presStyleCnt="0">
        <dgm:presLayoutVars>
          <dgm:dir/>
          <dgm:animLvl val="lvl"/>
          <dgm:resizeHandles val="exact"/>
        </dgm:presLayoutVars>
      </dgm:prSet>
      <dgm:spPr/>
    </dgm:pt>
    <dgm:pt modelId="{988A748C-43E7-FC4E-A2A4-1C8D8B396F49}" type="pres">
      <dgm:prSet presAssocID="{65144B76-2C64-DE4D-84C0-AF6591BA9808}" presName="dummy" presStyleCnt="0"/>
      <dgm:spPr/>
    </dgm:pt>
    <dgm:pt modelId="{6EDEEFFD-1DAD-554C-9D4A-445EFD2C37FA}" type="pres">
      <dgm:prSet presAssocID="{65144B76-2C64-DE4D-84C0-AF6591BA9808}" presName="linH" presStyleCnt="0"/>
      <dgm:spPr/>
    </dgm:pt>
    <dgm:pt modelId="{3CBF2572-D81A-F844-932D-27218A00BA27}" type="pres">
      <dgm:prSet presAssocID="{65144B76-2C64-DE4D-84C0-AF6591BA9808}" presName="padding1" presStyleCnt="0"/>
      <dgm:spPr/>
    </dgm:pt>
    <dgm:pt modelId="{7DDE8741-5A8E-E64E-9E8A-4CA06A9F53FE}" type="pres">
      <dgm:prSet presAssocID="{65144B76-2C64-DE4D-84C0-AF6591BA9808}" presName="padding2" presStyleCnt="0"/>
      <dgm:spPr/>
    </dgm:pt>
    <dgm:pt modelId="{804643BC-3A98-D54D-ACB0-44AB6EEC532B}" type="pres">
      <dgm:prSet presAssocID="{65144B76-2C64-DE4D-84C0-AF6591BA9808}" presName="negArrow" presStyleCnt="0"/>
      <dgm:spPr/>
    </dgm:pt>
    <dgm:pt modelId="{8039D90B-0BA9-1544-BD10-9170E6063C68}" type="pres">
      <dgm:prSet presAssocID="{65144B76-2C64-DE4D-84C0-AF6591BA9808}" presName="backgroundArrow" presStyleLbl="node1" presStyleIdx="0" presStyleCnt="1" custLinFactNeighborX="-455" custLinFactNeighborY="1530"/>
      <dgm:spPr/>
    </dgm:pt>
  </dgm:ptLst>
  <dgm:cxnLst>
    <dgm:cxn modelId="{0A7C4243-53FE-2444-B23A-38E47D54C4E4}" type="presOf" srcId="{65144B76-2C64-DE4D-84C0-AF6591BA9808}" destId="{9462B5F0-F564-D146-A782-4A1820D36B70}" srcOrd="0" destOrd="0" presId="urn:microsoft.com/office/officeart/2005/8/layout/hProcess3"/>
    <dgm:cxn modelId="{67F00CD7-6823-3940-A514-898AFA6F0865}" type="presParOf" srcId="{9462B5F0-F564-D146-A782-4A1820D36B70}" destId="{988A748C-43E7-FC4E-A2A4-1C8D8B396F49}" srcOrd="0" destOrd="0" presId="urn:microsoft.com/office/officeart/2005/8/layout/hProcess3"/>
    <dgm:cxn modelId="{DE36CF30-97B5-D044-8534-0063AA4D848F}" type="presParOf" srcId="{9462B5F0-F564-D146-A782-4A1820D36B70}" destId="{6EDEEFFD-1DAD-554C-9D4A-445EFD2C37FA}" srcOrd="1" destOrd="0" presId="urn:microsoft.com/office/officeart/2005/8/layout/hProcess3"/>
    <dgm:cxn modelId="{E8A7224F-CFEB-E348-AB5B-7BB447800DB9}" type="presParOf" srcId="{6EDEEFFD-1DAD-554C-9D4A-445EFD2C37FA}" destId="{3CBF2572-D81A-F844-932D-27218A00BA27}" srcOrd="0" destOrd="0" presId="urn:microsoft.com/office/officeart/2005/8/layout/hProcess3"/>
    <dgm:cxn modelId="{0D1C42E6-7039-3D49-AF3E-7CC92AD5337B}" type="presParOf" srcId="{6EDEEFFD-1DAD-554C-9D4A-445EFD2C37FA}" destId="{7DDE8741-5A8E-E64E-9E8A-4CA06A9F53FE}" srcOrd="1" destOrd="0" presId="urn:microsoft.com/office/officeart/2005/8/layout/hProcess3"/>
    <dgm:cxn modelId="{03EFD057-E89C-904F-86D2-48C0954CDB3C}" type="presParOf" srcId="{6EDEEFFD-1DAD-554C-9D4A-445EFD2C37FA}" destId="{804643BC-3A98-D54D-ACB0-44AB6EEC532B}" srcOrd="2" destOrd="0" presId="urn:microsoft.com/office/officeart/2005/8/layout/hProcess3"/>
    <dgm:cxn modelId="{ACEFA0A4-AEC9-F34A-B956-0B2FDD4E10BF}" type="presParOf" srcId="{6EDEEFFD-1DAD-554C-9D4A-445EFD2C37FA}" destId="{8039D90B-0BA9-1544-BD10-9170E6063C68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9D90B-0BA9-1544-BD10-9170E6063C68}">
      <dsp:nvSpPr>
        <dsp:cNvPr id="0" name=""/>
        <dsp:cNvSpPr/>
      </dsp:nvSpPr>
      <dsp:spPr>
        <a:xfrm>
          <a:off x="0" y="44215"/>
          <a:ext cx="1568997" cy="1080000"/>
        </a:xfrm>
        <a:prstGeom prst="right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394829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1pPr>
    <a:lvl2pPr indent="2286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2pPr>
    <a:lvl3pPr indent="4572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3pPr>
    <a:lvl4pPr indent="6858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4pPr>
    <a:lvl5pPr indent="9144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5pPr>
    <a:lvl6pPr indent="11430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6pPr>
    <a:lvl7pPr indent="13716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7pPr>
    <a:lvl8pPr indent="16002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8pPr>
    <a:lvl9pPr indent="18288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869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78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057401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672622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657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01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419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009930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938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703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747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058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657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657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9426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1231146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4207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67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117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62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821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25772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77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824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951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bg>
      <p:bgPr>
        <a:solidFill>
          <a:srgbClr val="2C6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0" y="-12701"/>
            <a:ext cx="12192000" cy="1644970"/>
          </a:xfrm>
          <a:prstGeom prst="rect">
            <a:avLst/>
          </a:prstGeom>
          <a:solidFill>
            <a:srgbClr val="FFFFFF"/>
          </a:solidFill>
          <a:ln w="10795">
            <a:solidFill>
              <a:schemeClr val="accent1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524000" y="1737200"/>
            <a:ext cx="9144000" cy="2387602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42243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21183" y="-35514"/>
            <a:ext cx="3570817" cy="166778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037" y="6255251"/>
            <a:ext cx="1139467" cy="53219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ov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43"/>
          <p:cNvSpPr txBox="1">
            <a:spLocks noGrp="1"/>
          </p:cNvSpPr>
          <p:nvPr>
            <p:ph type="ctrTitle"/>
          </p:nvPr>
        </p:nvSpPr>
        <p:spPr>
          <a:xfrm>
            <a:off x="165101" y="1737200"/>
            <a:ext cx="11914604" cy="23876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Efficient VR and AR Navigation through</a:t>
            </a:r>
            <a:br>
              <a:rPr lang="en-US" dirty="0"/>
            </a:br>
            <a:r>
              <a:rPr lang="en-US" dirty="0"/>
              <a:t>Multiperspective Occlusion Management</a:t>
            </a:r>
            <a:endParaRPr dirty="0"/>
          </a:p>
        </p:txBody>
      </p:sp>
      <p:sp>
        <p:nvSpPr>
          <p:cNvPr id="35" name="Shape 44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4224337"/>
            <a:ext cx="9144000" cy="1655764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r>
              <a:rPr lang="en-US" dirty="0"/>
              <a:t>Meng-Lin Wu and Voicu Popescu</a:t>
            </a:r>
            <a:endParaRPr dirty="0"/>
          </a:p>
          <a:p>
            <a:r>
              <a:rPr lang="en-US" dirty="0"/>
              <a:t>Purdue University</a:t>
            </a:r>
            <a:endParaRPr dirty="0"/>
          </a:p>
          <a:p>
            <a:r>
              <a:rPr lang="en-US" dirty="0"/>
              <a:t>IEEE TVCG Invited </a:t>
            </a:r>
            <a:r>
              <a:rPr dirty="0"/>
              <a:t>Paper</a:t>
            </a:r>
          </a:p>
        </p:txBody>
      </p:sp>
      <p:sp>
        <p:nvSpPr>
          <p:cNvPr id="36" name="TextBox 4"/>
          <p:cNvSpPr txBox="1"/>
          <p:nvPr/>
        </p:nvSpPr>
        <p:spPr>
          <a:xfrm>
            <a:off x="165100" y="138746"/>
            <a:ext cx="372110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/>
            </a:lvl1pPr>
          </a:lstStyle>
          <a:p>
            <a:r>
              <a:rPr dirty="0"/>
              <a:t>Paper Session: </a:t>
            </a:r>
            <a:r>
              <a:rPr lang="en-US" dirty="0"/>
              <a:t>15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MPV for urban scenes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5450" y="4996932"/>
            <a:ext cx="3870960" cy="369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dirty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Main perspective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6550" y="4996932"/>
            <a:ext cx="387096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dirty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Main perspective +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2 s</a:t>
            </a:r>
            <a:r>
              <a:rPr kumimoji="0" lang="en-US" sz="1800" b="1" u="none" strike="noStrike" cap="none" spc="0" normalizeH="0" dirty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econdary perspectives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009" y="2253732"/>
            <a:ext cx="4880042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909" y="2253732"/>
            <a:ext cx="4880042" cy="2743200"/>
          </a:xfrm>
          <a:prstGeom prst="rect">
            <a:avLst/>
          </a:prstGeom>
        </p:spPr>
      </p:pic>
      <p:sp>
        <p:nvSpPr>
          <p:cNvPr id="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91890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MPV for indoor scenes, shown in 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0264" b="-826"/>
          <a:stretch/>
        </p:blipFill>
        <p:spPr>
          <a:xfrm>
            <a:off x="505840" y="2523744"/>
            <a:ext cx="11261631" cy="2532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5840" y="5015220"/>
            <a:ext cx="370040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dirty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User wearing AR HMD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455" y="5015220"/>
            <a:ext cx="370040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Main perspective from user</a:t>
            </a:r>
            <a:endParaRPr kumimoji="0" lang="en-US" sz="1800" b="1" u="none" strike="noStrike" cap="none" spc="0" normalizeH="0" dirty="0">
              <a:ln>
                <a:noFill/>
              </a:ln>
              <a:solidFill>
                <a:srgbClr val="050505"/>
              </a:solidFill>
              <a:effectLst/>
              <a:uFillTx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67071" y="5015220"/>
            <a:ext cx="370040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dirty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Secondary perspective showing side corridor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071" y="5842090"/>
            <a:ext cx="3700400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AR annotation rendered with pre-acquired real world model + dynamic virtual target</a:t>
            </a: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418918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study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 subjects</a:t>
            </a:r>
          </a:p>
          <a:p>
            <a:r>
              <a:rPr lang="en-US" dirty="0"/>
              <a:t>Two VR and two AR tasks</a:t>
            </a:r>
          </a:p>
          <a:p>
            <a:pPr lvl="1"/>
            <a:r>
              <a:rPr lang="en-US" dirty="0"/>
              <a:t>VR urban</a:t>
            </a:r>
          </a:p>
          <a:p>
            <a:pPr lvl="1"/>
            <a:r>
              <a:rPr lang="en-US" dirty="0"/>
              <a:t>AR corridor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631828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study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Metrics</a:t>
            </a:r>
          </a:p>
          <a:p>
            <a:pPr lvl="1"/>
            <a:r>
              <a:rPr lang="en-US" dirty="0"/>
              <a:t>Total distance traveled</a:t>
            </a:r>
          </a:p>
          <a:p>
            <a:pPr lvl="1"/>
            <a:r>
              <a:rPr lang="en-US" dirty="0"/>
              <a:t>Total head rotation</a:t>
            </a:r>
          </a:p>
          <a:p>
            <a:pPr lvl="1"/>
            <a:r>
              <a:rPr lang="en-US" dirty="0"/>
              <a:t>Completion time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784653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study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VR task 1: keep moving target in view</a:t>
            </a:r>
          </a:p>
        </p:txBody>
      </p:sp>
      <p:pic>
        <p:nvPicPr>
          <p:cNvPr id="4" name="VR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629694"/>
            <a:ext cx="4876800" cy="2743200"/>
          </a:xfrm>
          <a:prstGeom prst="rect">
            <a:avLst/>
          </a:prstGeom>
        </p:spPr>
      </p:pic>
      <p:sp>
        <p:nvSpPr>
          <p:cNvPr id="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14584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user trajectory for VR tracking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040" y="1507808"/>
            <a:ext cx="389845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122" y="1507808"/>
            <a:ext cx="389845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38785" y="6256580"/>
            <a:ext cx="387096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dirty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Conventional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9612" y="6256580"/>
            <a:ext cx="387096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MPV</a:t>
            </a:r>
            <a:endParaRPr kumimoji="0" lang="en-US" sz="1800" b="1" u="none" strike="noStrike" cap="none" spc="0" normalizeH="0" dirty="0">
              <a:ln>
                <a:noFill/>
              </a:ln>
              <a:solidFill>
                <a:srgbClr val="050505"/>
              </a:solidFill>
              <a:effectLst/>
              <a:uFillTx/>
              <a:sym typeface="Calibri"/>
            </a:endParaRP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45621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R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629694"/>
            <a:ext cx="48768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study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VR task 2: pair matching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5615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612" y="1507808"/>
            <a:ext cx="3898450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785" y="1507808"/>
            <a:ext cx="389845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user trajectory for VR matching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38785" y="6256580"/>
            <a:ext cx="387096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dirty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Conventional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9612" y="6256580"/>
            <a:ext cx="387096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MPV</a:t>
            </a:r>
            <a:endParaRPr kumimoji="0" lang="en-US" sz="1800" b="1" u="none" strike="noStrike" cap="none" spc="0" normalizeH="0" dirty="0">
              <a:ln>
                <a:noFill/>
              </a:ln>
              <a:solidFill>
                <a:srgbClr val="050505"/>
              </a:solidFill>
              <a:effectLst/>
              <a:uFillTx/>
              <a:sym typeface="Calibri"/>
            </a:endParaRPr>
          </a:p>
        </p:txBody>
      </p:sp>
      <p:sp>
        <p:nvSpPr>
          <p:cNvPr id="1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393093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629694"/>
            <a:ext cx="48768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study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 task 1: search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7625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R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629694"/>
            <a:ext cx="48768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study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 task 2: ambushing evading target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95729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Motivation</a:t>
            </a:r>
            <a:endParaRPr dirty="0"/>
          </a:p>
        </p:txBody>
      </p:sp>
      <p:sp>
        <p:nvSpPr>
          <p:cNvPr id="91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Tracked Head-Mounted Displays (HMD) </a:t>
            </a:r>
          </a:p>
          <a:p>
            <a:pPr lvl="1"/>
            <a:r>
              <a:rPr lang="en-US" dirty="0"/>
              <a:t>A natural interface for exploring 3D scenes in AR and VR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study results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Metrics</a:t>
            </a:r>
          </a:p>
          <a:p>
            <a:pPr lvl="1"/>
            <a:r>
              <a:rPr lang="en-US" dirty="0"/>
              <a:t>Total distance traveled</a:t>
            </a:r>
          </a:p>
          <a:p>
            <a:pPr lvl="1"/>
            <a:r>
              <a:rPr lang="en-US" dirty="0"/>
              <a:t>Total head rotation</a:t>
            </a:r>
          </a:p>
          <a:p>
            <a:pPr lvl="1"/>
            <a:r>
              <a:rPr lang="en-US" dirty="0"/>
              <a:t>Completion time</a:t>
            </a:r>
          </a:p>
          <a:p>
            <a:r>
              <a:rPr lang="en-US" dirty="0"/>
              <a:t>Significant improvement in all metrics, in all tasks*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* Except completion time in ambush task</a:t>
            </a:r>
          </a:p>
          <a:p>
            <a:pPr lvl="1"/>
            <a:endParaRPr lang="en-US"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687237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MPV reduces distance traveled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504421"/>
              </p:ext>
            </p:extLst>
          </p:nvPr>
        </p:nvGraphicFramePr>
        <p:xfrm>
          <a:off x="1006590" y="3038592"/>
          <a:ext cx="10065930" cy="1843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7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7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7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7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79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79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79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Difference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Effect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14 ±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5 ±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&lt; 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/>
                          <a:cs typeface="Arial"/>
                        </a:rPr>
                        <a:t>huge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Matching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92 ± 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8 ±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&lt; 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/>
                          <a:cs typeface="Arial"/>
                        </a:rPr>
                        <a:t>huge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99 ±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85 ±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&lt; 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/>
                          <a:cs typeface="Arial"/>
                        </a:rPr>
                        <a:t>very large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Ambush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109 ±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93 ±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/>
                          <a:cs typeface="Arial"/>
                        </a:rPr>
                        <a:t>large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06593" y="2558814"/>
            <a:ext cx="278646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Distance traveled,</a:t>
            </a:r>
            <a:r>
              <a:rPr kumimoji="0" lang="en-US" sz="1800" b="1" i="0" u="none" strike="noStrike" cap="none" spc="0" normalizeH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in meters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9651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MPV reduces head rotation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502726"/>
              </p:ext>
            </p:extLst>
          </p:nvPr>
        </p:nvGraphicFramePr>
        <p:xfrm>
          <a:off x="1006590" y="3038592"/>
          <a:ext cx="10065930" cy="1843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7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7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7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7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79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79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79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Difference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Effect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8 ±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4 ±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&lt; 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/>
                          <a:cs typeface="Arial"/>
                        </a:rPr>
                        <a:t>very large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Matching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66 ± 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10 ±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&lt; 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/>
                          <a:cs typeface="Arial"/>
                        </a:rPr>
                        <a:t>huge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42 ±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33 ±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/>
                          <a:cs typeface="Arial"/>
                        </a:rPr>
                        <a:t>large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Ambush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44 ±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34 ±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/>
                          <a:cs typeface="Arial"/>
                        </a:rPr>
                        <a:t>very large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06593" y="2558814"/>
            <a:ext cx="374067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Head rotation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,</a:t>
            </a:r>
            <a:r>
              <a:rPr kumimoji="0" lang="en-US" sz="1800" b="1" i="0" u="none" strike="noStrike" cap="none" spc="0" normalizeH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in hundreds of degrees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46229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MPV reduces time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730337"/>
              </p:ext>
            </p:extLst>
          </p:nvPr>
        </p:nvGraphicFramePr>
        <p:xfrm>
          <a:off x="1006590" y="3038592"/>
          <a:ext cx="10065930" cy="1843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7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7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7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7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79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79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79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Difference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Effect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Matching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216 ± 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58 ± 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&lt; 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huge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92 ±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69 ±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&lt; 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very large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Ambush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75 ± 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74 ±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very small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06593" y="2558814"/>
            <a:ext cx="281396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Completion time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,</a:t>
            </a:r>
            <a:r>
              <a:rPr kumimoji="0" lang="en-US" sz="1800" b="1" i="0" u="none" strike="noStrike" cap="none" spc="0" normalizeH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in seconds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267741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future work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MPV—nice superpower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Other applications, other MPV constructors?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253519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43"/>
          <p:cNvSpPr txBox="1">
            <a:spLocks noGrp="1"/>
          </p:cNvSpPr>
          <p:nvPr>
            <p:ph type="ctrTitle"/>
          </p:nvPr>
        </p:nvSpPr>
        <p:spPr>
          <a:xfrm>
            <a:off x="165101" y="1737200"/>
            <a:ext cx="11914604" cy="23876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Efficient VR and AR Navigation through</a:t>
            </a:r>
            <a:br>
              <a:rPr lang="en-US" dirty="0"/>
            </a:br>
            <a:r>
              <a:rPr lang="en-US" dirty="0"/>
              <a:t>Multiperspective Occlusion Management</a:t>
            </a:r>
            <a:endParaRPr dirty="0"/>
          </a:p>
        </p:txBody>
      </p:sp>
      <p:sp>
        <p:nvSpPr>
          <p:cNvPr id="35" name="Shape 44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4224337"/>
            <a:ext cx="9144000" cy="1655764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r>
              <a:rPr lang="en-US" dirty="0"/>
              <a:t>Meng-Lin Wu and Voicu Popescu</a:t>
            </a:r>
            <a:endParaRPr dirty="0"/>
          </a:p>
          <a:p>
            <a:r>
              <a:rPr lang="en-US" dirty="0"/>
              <a:t>Purdue University</a:t>
            </a:r>
            <a:endParaRPr dirty="0"/>
          </a:p>
          <a:p>
            <a:r>
              <a:rPr lang="en-US" dirty="0"/>
              <a:t>IEEE TVCG Invited </a:t>
            </a:r>
            <a:r>
              <a:rPr dirty="0"/>
              <a:t>Paper</a:t>
            </a:r>
          </a:p>
        </p:txBody>
      </p:sp>
      <p:sp>
        <p:nvSpPr>
          <p:cNvPr id="36" name="TextBox 4"/>
          <p:cNvSpPr txBox="1"/>
          <p:nvPr/>
        </p:nvSpPr>
        <p:spPr>
          <a:xfrm>
            <a:off x="165100" y="138746"/>
            <a:ext cx="372110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/>
            </a:lvl1pPr>
          </a:lstStyle>
          <a:p>
            <a:r>
              <a:rPr dirty="0"/>
              <a:t>Paper Session: </a:t>
            </a:r>
            <a:r>
              <a:rPr lang="en-US" dirty="0"/>
              <a:t>15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 rot="20662950">
            <a:off x="7542827" y="4718067"/>
            <a:ext cx="4572000" cy="1200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Thank you!</a:t>
            </a:r>
            <a:endParaRPr kumimoji="0" lang="en-US" sz="7200" i="0" u="none" strike="noStrike" normalizeH="0" baseline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548431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499324" y="5725111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</a:p>
        </p:txBody>
      </p:sp>
      <p:sp>
        <p:nvSpPr>
          <p:cNvPr id="91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Tracked Head-Mounted Displays (HMD) </a:t>
            </a:r>
          </a:p>
          <a:p>
            <a:pPr lvl="1"/>
            <a:r>
              <a:rPr lang="en-US" dirty="0"/>
              <a:t>A natural interface for exploring 3D scenes in AR and VR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Can be inefficient due to occlusions</a:t>
            </a:r>
            <a:endParaRPr lang="en-US" dirty="0">
              <a:solidFill>
                <a:srgbClr val="FF0000"/>
              </a:solidFill>
            </a:endParaRPr>
          </a:p>
          <a:p>
            <a:endParaRPr dirty="0"/>
          </a:p>
        </p:txBody>
      </p:sp>
      <p:sp>
        <p:nvSpPr>
          <p:cNvPr id="60" name="Freeform 59"/>
          <p:cNvSpPr/>
          <p:nvPr/>
        </p:nvSpPr>
        <p:spPr>
          <a:xfrm>
            <a:off x="9203202" y="3302370"/>
            <a:ext cx="1407782" cy="2407700"/>
          </a:xfrm>
          <a:custGeom>
            <a:avLst/>
            <a:gdLst>
              <a:gd name="connsiteX0" fmla="*/ 0 w 1407782"/>
              <a:gd name="connsiteY0" fmla="*/ 0 h 2407700"/>
              <a:gd name="connsiteX1" fmla="*/ 1407782 w 1407782"/>
              <a:gd name="connsiteY1" fmla="*/ 0 h 2407700"/>
              <a:gd name="connsiteX2" fmla="*/ 1111753 w 1407782"/>
              <a:gd name="connsiteY2" fmla="*/ 855194 h 2407700"/>
              <a:gd name="connsiteX3" fmla="*/ 1111753 w 1407782"/>
              <a:gd name="connsiteY3" fmla="*/ 1539349 h 2407700"/>
              <a:gd name="connsiteX4" fmla="*/ 559166 w 1407782"/>
              <a:gd name="connsiteY4" fmla="*/ 2407700 h 2407700"/>
              <a:gd name="connsiteX5" fmla="*/ 0 w 1407782"/>
              <a:gd name="connsiteY5" fmla="*/ 1611712 h 2407700"/>
              <a:gd name="connsiteX6" fmla="*/ 0 w 1407782"/>
              <a:gd name="connsiteY6" fmla="*/ 0 h 240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7782" h="2407700">
                <a:moveTo>
                  <a:pt x="0" y="0"/>
                </a:moveTo>
                <a:lnTo>
                  <a:pt x="1407782" y="0"/>
                </a:lnTo>
                <a:lnTo>
                  <a:pt x="1111753" y="855194"/>
                </a:lnTo>
                <a:lnTo>
                  <a:pt x="1111753" y="1539349"/>
                </a:lnTo>
                <a:lnTo>
                  <a:pt x="559166" y="2407700"/>
                </a:lnTo>
                <a:lnTo>
                  <a:pt x="0" y="1611712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Motivation</a:t>
            </a:r>
            <a:endParaRPr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Connector 5"/>
          <p:cNvCxnSpPr/>
          <p:nvPr/>
        </p:nvCxnSpPr>
        <p:spPr>
          <a:xfrm flipV="1">
            <a:off x="10316167" y="4144407"/>
            <a:ext cx="0" cy="15673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H="1">
            <a:off x="10316168" y="4144407"/>
            <a:ext cx="1498666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11814834" y="3305399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Straight Connector 48"/>
          <p:cNvCxnSpPr/>
          <p:nvPr/>
        </p:nvCxnSpPr>
        <p:spPr>
          <a:xfrm flipV="1">
            <a:off x="9742633" y="3305399"/>
            <a:ext cx="881507" cy="2406316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/>
          <p:cNvCxnSpPr/>
          <p:nvPr/>
        </p:nvCxnSpPr>
        <p:spPr>
          <a:xfrm flipV="1">
            <a:off x="9742633" y="4828563"/>
            <a:ext cx="573534" cy="883152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9205731" y="4928061"/>
            <a:ext cx="544796" cy="78365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8" name="Oval 57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1065501" y="3540239"/>
            <a:ext cx="382610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?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53921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/>
          <p:cNvSpPr/>
          <p:nvPr/>
        </p:nvSpPr>
        <p:spPr>
          <a:xfrm>
            <a:off x="9759315" y="3307080"/>
            <a:ext cx="2055495" cy="1021080"/>
          </a:xfrm>
          <a:custGeom>
            <a:avLst/>
            <a:gdLst>
              <a:gd name="connsiteX0" fmla="*/ 0 w 2055495"/>
              <a:gd name="connsiteY0" fmla="*/ 478155 h 1021080"/>
              <a:gd name="connsiteX1" fmla="*/ 531495 w 2055495"/>
              <a:gd name="connsiteY1" fmla="*/ 9525 h 1021080"/>
              <a:gd name="connsiteX2" fmla="*/ 2051685 w 2055495"/>
              <a:gd name="connsiteY2" fmla="*/ 0 h 1021080"/>
              <a:gd name="connsiteX3" fmla="*/ 2055495 w 2055495"/>
              <a:gd name="connsiteY3" fmla="*/ 838200 h 1021080"/>
              <a:gd name="connsiteX4" fmla="*/ 556260 w 2055495"/>
              <a:gd name="connsiteY4" fmla="*/ 834390 h 1021080"/>
              <a:gd name="connsiteX5" fmla="*/ 558165 w 2055495"/>
              <a:gd name="connsiteY5" fmla="*/ 1021080 h 1021080"/>
              <a:gd name="connsiteX6" fmla="*/ 0 w 2055495"/>
              <a:gd name="connsiteY6" fmla="*/ 478155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5495" h="1021080">
                <a:moveTo>
                  <a:pt x="0" y="478155"/>
                </a:moveTo>
                <a:lnTo>
                  <a:pt x="531495" y="9525"/>
                </a:lnTo>
                <a:lnTo>
                  <a:pt x="2051685" y="0"/>
                </a:lnTo>
                <a:lnTo>
                  <a:pt x="2055495" y="838200"/>
                </a:lnTo>
                <a:lnTo>
                  <a:pt x="556260" y="834390"/>
                </a:lnTo>
                <a:lnTo>
                  <a:pt x="558165" y="1021080"/>
                </a:lnTo>
                <a:lnTo>
                  <a:pt x="0" y="47815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1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Tracked Head-Mounted Displays (HMD) </a:t>
            </a:r>
          </a:p>
          <a:p>
            <a:pPr lvl="1"/>
            <a:r>
              <a:rPr lang="en-US" dirty="0"/>
              <a:t>A natural interface for exploring 3D scenes in AR and VR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Can be inefficient due to occlusions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Translation required to reduce occlusion</a:t>
            </a:r>
          </a:p>
          <a:p>
            <a:pPr lvl="2"/>
            <a:endParaRPr lang="en-US" dirty="0">
              <a:solidFill>
                <a:srgbClr val="FF0000"/>
              </a:solidFill>
            </a:endParaRPr>
          </a:p>
          <a:p>
            <a:endParaRPr dirty="0"/>
          </a:p>
        </p:txBody>
      </p:sp>
      <p:sp>
        <p:nvSpPr>
          <p:cNvPr id="9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Motivation</a:t>
            </a:r>
            <a:endParaRPr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Connector 5"/>
          <p:cNvCxnSpPr/>
          <p:nvPr/>
        </p:nvCxnSpPr>
        <p:spPr>
          <a:xfrm flipV="1">
            <a:off x="10316167" y="4144407"/>
            <a:ext cx="0" cy="15673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H="1">
            <a:off x="10316168" y="4144407"/>
            <a:ext cx="1498666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11814834" y="3305399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Box 18"/>
          <p:cNvSpPr txBox="1"/>
          <p:nvPr/>
        </p:nvSpPr>
        <p:spPr>
          <a:xfrm>
            <a:off x="10983520" y="3540239"/>
            <a:ext cx="83131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nothing</a:t>
            </a:r>
          </a:p>
        </p:txBody>
      </p:sp>
      <p:sp>
        <p:nvSpPr>
          <p:cNvPr id="58" name="Oval 57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712701" y="3740184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9747891" y="3313348"/>
            <a:ext cx="549687" cy="45852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Straight Connector 67"/>
          <p:cNvCxnSpPr/>
          <p:nvPr/>
        </p:nvCxnSpPr>
        <p:spPr>
          <a:xfrm>
            <a:off x="9758421" y="3784135"/>
            <a:ext cx="555219" cy="54212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Straight Arrow Connector 3"/>
          <p:cNvCxnSpPr>
            <a:stCxn id="58" idx="4"/>
            <a:endCxn id="65" idx="4"/>
          </p:cNvCxnSpPr>
          <p:nvPr/>
        </p:nvCxnSpPr>
        <p:spPr>
          <a:xfrm flipV="1">
            <a:off x="9758421" y="3831624"/>
            <a:ext cx="0" cy="1932955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dash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/>
          <p:cNvSpPr txBox="1"/>
          <p:nvPr/>
        </p:nvSpPr>
        <p:spPr>
          <a:xfrm rot="5400000">
            <a:off x="9256379" y="3587755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619558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Tracked Head-Mounted Displays (HMD) </a:t>
            </a:r>
          </a:p>
          <a:p>
            <a:pPr lvl="1"/>
            <a:r>
              <a:rPr lang="en-US" dirty="0"/>
              <a:t>A natural interface for exploring 3D scenes in AR and VR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Can be inefficient due to occlusions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Sequential exploration is slow</a:t>
            </a:r>
          </a:p>
          <a:p>
            <a:pPr lvl="2"/>
            <a:endParaRPr lang="en-US" dirty="0">
              <a:solidFill>
                <a:srgbClr val="FF0000"/>
              </a:solidFill>
            </a:endParaRPr>
          </a:p>
          <a:p>
            <a:endParaRPr dirty="0"/>
          </a:p>
        </p:txBody>
      </p:sp>
      <p:sp>
        <p:nvSpPr>
          <p:cNvPr id="9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Motivation</a:t>
            </a:r>
            <a:endParaRPr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Connector 5"/>
          <p:cNvCxnSpPr/>
          <p:nvPr/>
        </p:nvCxnSpPr>
        <p:spPr>
          <a:xfrm flipV="1">
            <a:off x="10316167" y="4144407"/>
            <a:ext cx="0" cy="15673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H="1">
            <a:off x="10316168" y="4144407"/>
            <a:ext cx="1498666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11814834" y="3305399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Box 18"/>
          <p:cNvSpPr txBox="1"/>
          <p:nvPr/>
        </p:nvSpPr>
        <p:spPr>
          <a:xfrm>
            <a:off x="10983520" y="3540239"/>
            <a:ext cx="83131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nothing</a:t>
            </a:r>
          </a:p>
        </p:txBody>
      </p:sp>
      <p:sp>
        <p:nvSpPr>
          <p:cNvPr id="58" name="Oval 57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712701" y="3740184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9754440" y="5721695"/>
            <a:ext cx="591426" cy="466477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Straight Arrow Connector 3"/>
          <p:cNvCxnSpPr/>
          <p:nvPr/>
        </p:nvCxnSpPr>
        <p:spPr>
          <a:xfrm flipV="1">
            <a:off x="9699219" y="3831625"/>
            <a:ext cx="0" cy="1887234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dash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/>
          <p:cNvCxnSpPr/>
          <p:nvPr/>
        </p:nvCxnSpPr>
        <p:spPr>
          <a:xfrm flipH="1">
            <a:off x="9239576" y="5708689"/>
            <a:ext cx="521350" cy="47948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23"/>
          <p:cNvSpPr txBox="1"/>
          <p:nvPr/>
        </p:nvSpPr>
        <p:spPr>
          <a:xfrm rot="10800000">
            <a:off x="9821277" y="5524025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9817629" y="3850625"/>
            <a:ext cx="7296" cy="1868234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dash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90755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Tracked Head-Mounted Displays (HMD) </a:t>
            </a:r>
          </a:p>
          <a:p>
            <a:pPr lvl="1"/>
            <a:r>
              <a:rPr lang="en-US" dirty="0"/>
              <a:t>A natural interface for exploring 3D scenes in AR and VR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Can be inefficient due to occlusions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Parallel visualization is difficult</a:t>
            </a:r>
          </a:p>
          <a:p>
            <a:pPr lvl="2"/>
            <a:endParaRPr lang="en-US" dirty="0">
              <a:solidFill>
                <a:srgbClr val="FF0000"/>
              </a:solidFill>
            </a:endParaRPr>
          </a:p>
          <a:p>
            <a:endParaRPr dirty="0"/>
          </a:p>
        </p:txBody>
      </p:sp>
      <p:sp>
        <p:nvSpPr>
          <p:cNvPr id="9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Motivation</a:t>
            </a:r>
            <a:endParaRPr dirty="0"/>
          </a:p>
        </p:txBody>
      </p:sp>
      <p:sp>
        <p:nvSpPr>
          <p:cNvPr id="23" name="Oval 22"/>
          <p:cNvSpPr/>
          <p:nvPr/>
        </p:nvSpPr>
        <p:spPr>
          <a:xfrm>
            <a:off x="11535750" y="3633463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499324" y="5725111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</a:p>
        </p:txBody>
      </p:sp>
      <p:sp>
        <p:nvSpPr>
          <p:cNvPr id="48" name="Freeform 47"/>
          <p:cNvSpPr/>
          <p:nvPr/>
        </p:nvSpPr>
        <p:spPr>
          <a:xfrm>
            <a:off x="9203202" y="3302370"/>
            <a:ext cx="1407782" cy="2407700"/>
          </a:xfrm>
          <a:custGeom>
            <a:avLst/>
            <a:gdLst>
              <a:gd name="connsiteX0" fmla="*/ 0 w 1407782"/>
              <a:gd name="connsiteY0" fmla="*/ 0 h 2407700"/>
              <a:gd name="connsiteX1" fmla="*/ 1407782 w 1407782"/>
              <a:gd name="connsiteY1" fmla="*/ 0 h 2407700"/>
              <a:gd name="connsiteX2" fmla="*/ 1111753 w 1407782"/>
              <a:gd name="connsiteY2" fmla="*/ 855194 h 2407700"/>
              <a:gd name="connsiteX3" fmla="*/ 1111753 w 1407782"/>
              <a:gd name="connsiteY3" fmla="*/ 1539349 h 2407700"/>
              <a:gd name="connsiteX4" fmla="*/ 559166 w 1407782"/>
              <a:gd name="connsiteY4" fmla="*/ 2407700 h 2407700"/>
              <a:gd name="connsiteX5" fmla="*/ 0 w 1407782"/>
              <a:gd name="connsiteY5" fmla="*/ 1611712 h 2407700"/>
              <a:gd name="connsiteX6" fmla="*/ 0 w 1407782"/>
              <a:gd name="connsiteY6" fmla="*/ 0 h 240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7782" h="2407700">
                <a:moveTo>
                  <a:pt x="0" y="0"/>
                </a:moveTo>
                <a:lnTo>
                  <a:pt x="1407782" y="0"/>
                </a:lnTo>
                <a:lnTo>
                  <a:pt x="1111753" y="855194"/>
                </a:lnTo>
                <a:lnTo>
                  <a:pt x="1111753" y="1539349"/>
                </a:lnTo>
                <a:lnTo>
                  <a:pt x="559166" y="2407700"/>
                </a:lnTo>
                <a:lnTo>
                  <a:pt x="0" y="1611712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/>
          <p:cNvCxnSpPr/>
          <p:nvPr/>
        </p:nvCxnSpPr>
        <p:spPr>
          <a:xfrm flipV="1">
            <a:off x="10316167" y="4144407"/>
            <a:ext cx="0" cy="15673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Connector 50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Connector 51"/>
          <p:cNvCxnSpPr/>
          <p:nvPr/>
        </p:nvCxnSpPr>
        <p:spPr>
          <a:xfrm flipH="1">
            <a:off x="10316168" y="4144407"/>
            <a:ext cx="1498666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/>
          <p:cNvCxnSpPr/>
          <p:nvPr/>
        </p:nvCxnSpPr>
        <p:spPr>
          <a:xfrm flipV="1">
            <a:off x="11814834" y="3305399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Connector 53"/>
          <p:cNvCxnSpPr/>
          <p:nvPr/>
        </p:nvCxnSpPr>
        <p:spPr>
          <a:xfrm flipV="1">
            <a:off x="9742633" y="3305399"/>
            <a:ext cx="881507" cy="2406316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Connector 54"/>
          <p:cNvCxnSpPr/>
          <p:nvPr/>
        </p:nvCxnSpPr>
        <p:spPr>
          <a:xfrm flipV="1">
            <a:off x="9742633" y="4828563"/>
            <a:ext cx="573534" cy="883152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9205731" y="4928061"/>
            <a:ext cx="544796" cy="78365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7" name="Oval 56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343221" y="4645683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95948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9196627" y="3302365"/>
            <a:ext cx="1427517" cy="2414280"/>
          </a:xfrm>
          <a:custGeom>
            <a:avLst/>
            <a:gdLst>
              <a:gd name="connsiteX0" fmla="*/ 565744 w 1427517"/>
              <a:gd name="connsiteY0" fmla="*/ 2414280 h 2414280"/>
              <a:gd name="connsiteX1" fmla="*/ 0 w 1427517"/>
              <a:gd name="connsiteY1" fmla="*/ 1953790 h 2414280"/>
              <a:gd name="connsiteX2" fmla="*/ 6579 w 1427517"/>
              <a:gd name="connsiteY2" fmla="*/ 0 h 2414280"/>
              <a:gd name="connsiteX3" fmla="*/ 1427517 w 1427517"/>
              <a:gd name="connsiteY3" fmla="*/ 0 h 2414280"/>
              <a:gd name="connsiteX4" fmla="*/ 1131488 w 1427517"/>
              <a:gd name="connsiteY4" fmla="*/ 842038 h 2414280"/>
              <a:gd name="connsiteX5" fmla="*/ 1124910 w 1427517"/>
              <a:gd name="connsiteY5" fmla="*/ 1855114 h 2414280"/>
              <a:gd name="connsiteX6" fmla="*/ 565744 w 1427517"/>
              <a:gd name="connsiteY6" fmla="*/ 2414280 h 241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7517" h="2414280">
                <a:moveTo>
                  <a:pt x="565744" y="2414280"/>
                </a:moveTo>
                <a:lnTo>
                  <a:pt x="0" y="1953790"/>
                </a:lnTo>
                <a:lnTo>
                  <a:pt x="6579" y="0"/>
                </a:lnTo>
                <a:lnTo>
                  <a:pt x="1427517" y="0"/>
                </a:lnTo>
                <a:lnTo>
                  <a:pt x="1131488" y="842038"/>
                </a:lnTo>
                <a:cubicBezTo>
                  <a:pt x="1129295" y="1179730"/>
                  <a:pt x="1127103" y="1517422"/>
                  <a:pt x="1124910" y="1855114"/>
                </a:cubicBezTo>
                <a:lnTo>
                  <a:pt x="565744" y="241428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address occlusions?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Multiperspective visualization</a:t>
            </a:r>
          </a:p>
        </p:txBody>
      </p:sp>
      <p:sp>
        <p:nvSpPr>
          <p:cNvPr id="4" name="Oval 3"/>
          <p:cNvSpPr/>
          <p:nvPr/>
        </p:nvSpPr>
        <p:spPr>
          <a:xfrm>
            <a:off x="11535750" y="3633463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99324" y="5725111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V="1">
            <a:off x="10316167" y="4144407"/>
            <a:ext cx="0" cy="15673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 flipH="1">
            <a:off x="10316167" y="4144407"/>
            <a:ext cx="149866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11814834" y="3305399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 flipV="1">
            <a:off x="9742633" y="3305399"/>
            <a:ext cx="881507" cy="2406316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9742633" y="5170636"/>
            <a:ext cx="573534" cy="54107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9197836" y="5249577"/>
            <a:ext cx="552691" cy="46214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Oval 14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400854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10189968" y="3313866"/>
            <a:ext cx="1624866" cy="830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9196627" y="3302365"/>
            <a:ext cx="1427517" cy="2414280"/>
          </a:xfrm>
          <a:custGeom>
            <a:avLst/>
            <a:gdLst>
              <a:gd name="connsiteX0" fmla="*/ 565744 w 1427517"/>
              <a:gd name="connsiteY0" fmla="*/ 2414280 h 2414280"/>
              <a:gd name="connsiteX1" fmla="*/ 0 w 1427517"/>
              <a:gd name="connsiteY1" fmla="*/ 1953790 h 2414280"/>
              <a:gd name="connsiteX2" fmla="*/ 6579 w 1427517"/>
              <a:gd name="connsiteY2" fmla="*/ 0 h 2414280"/>
              <a:gd name="connsiteX3" fmla="*/ 1427517 w 1427517"/>
              <a:gd name="connsiteY3" fmla="*/ 0 h 2414280"/>
              <a:gd name="connsiteX4" fmla="*/ 1131488 w 1427517"/>
              <a:gd name="connsiteY4" fmla="*/ 842038 h 2414280"/>
              <a:gd name="connsiteX5" fmla="*/ 1124910 w 1427517"/>
              <a:gd name="connsiteY5" fmla="*/ 1855114 h 2414280"/>
              <a:gd name="connsiteX6" fmla="*/ 565744 w 1427517"/>
              <a:gd name="connsiteY6" fmla="*/ 2414280 h 241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7517" h="2414280">
                <a:moveTo>
                  <a:pt x="565744" y="2414280"/>
                </a:moveTo>
                <a:lnTo>
                  <a:pt x="0" y="1953790"/>
                </a:lnTo>
                <a:lnTo>
                  <a:pt x="6579" y="0"/>
                </a:lnTo>
                <a:lnTo>
                  <a:pt x="1427517" y="0"/>
                </a:lnTo>
                <a:lnTo>
                  <a:pt x="1131488" y="842038"/>
                </a:lnTo>
                <a:cubicBezTo>
                  <a:pt x="1129295" y="1179730"/>
                  <a:pt x="1127103" y="1517422"/>
                  <a:pt x="1124910" y="1855114"/>
                </a:cubicBezTo>
                <a:lnTo>
                  <a:pt x="565744" y="241428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address occlusions?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Multiperspective</a:t>
            </a:r>
            <a:r>
              <a:rPr lang="en-US" dirty="0"/>
              <a:t> visualization</a:t>
            </a:r>
          </a:p>
        </p:txBody>
      </p:sp>
      <p:sp>
        <p:nvSpPr>
          <p:cNvPr id="4" name="Oval 3"/>
          <p:cNvSpPr/>
          <p:nvPr/>
        </p:nvSpPr>
        <p:spPr>
          <a:xfrm>
            <a:off x="11535750" y="3633463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99324" y="5725111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V="1">
            <a:off x="10316167" y="4144407"/>
            <a:ext cx="0" cy="15673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 flipH="1">
            <a:off x="10316167" y="4144407"/>
            <a:ext cx="149866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11814834" y="3305399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9742633" y="5170636"/>
            <a:ext cx="573534" cy="54107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9197836" y="5249577"/>
            <a:ext cx="552691" cy="46214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Oval 14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555125" y="3724903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88691" y="3574582"/>
            <a:ext cx="422485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63247" y="5364869"/>
            <a:ext cx="441120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</a:t>
            </a:r>
          </a:p>
        </p:txBody>
      </p:sp>
      <p:cxnSp>
        <p:nvCxnSpPr>
          <p:cNvPr id="19" name="Straight Connector 18"/>
          <p:cNvCxnSpPr>
            <a:stCxn id="16" idx="6"/>
          </p:cNvCxnSpPr>
          <p:nvPr/>
        </p:nvCxnSpPr>
        <p:spPr>
          <a:xfrm flipV="1">
            <a:off x="8646565" y="3313866"/>
            <a:ext cx="1196620" cy="456757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Connector 21"/>
          <p:cNvCxnSpPr>
            <a:stCxn id="16" idx="6"/>
          </p:cNvCxnSpPr>
          <p:nvPr/>
        </p:nvCxnSpPr>
        <p:spPr>
          <a:xfrm>
            <a:off x="8646565" y="3770623"/>
            <a:ext cx="1673361" cy="556784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TextBox 51"/>
          <p:cNvSpPr txBox="1"/>
          <p:nvPr/>
        </p:nvSpPr>
        <p:spPr>
          <a:xfrm>
            <a:off x="7680375" y="6126482"/>
            <a:ext cx="438777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Primary viewpoint </a:t>
            </a: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A</a:t>
            </a:r>
            <a:r>
              <a:rPr kumimoji="0" lang="en-US" sz="1800" b="1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,</a:t>
            </a:r>
            <a:r>
              <a:rPr kumimoji="0" lang="en-US" sz="1800" b="1" u="none" strike="noStrike" cap="none" spc="0" normalizeH="0" dirty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 secondary viewpoint </a:t>
            </a:r>
            <a:r>
              <a:rPr kumimoji="0" lang="en-US" sz="1800" b="1" i="1" u="none" strike="noStrike" cap="none" spc="0" normalizeH="0" dirty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B</a:t>
            </a:r>
          </a:p>
        </p:txBody>
      </p:sp>
      <p:sp>
        <p:nvSpPr>
          <p:cNvPr id="38" name="Freeform 37"/>
          <p:cNvSpPr/>
          <p:nvPr/>
        </p:nvSpPr>
        <p:spPr>
          <a:xfrm>
            <a:off x="2577039" y="3304253"/>
            <a:ext cx="1427517" cy="2414280"/>
          </a:xfrm>
          <a:custGeom>
            <a:avLst/>
            <a:gdLst>
              <a:gd name="connsiteX0" fmla="*/ 565744 w 1427517"/>
              <a:gd name="connsiteY0" fmla="*/ 2414280 h 2414280"/>
              <a:gd name="connsiteX1" fmla="*/ 0 w 1427517"/>
              <a:gd name="connsiteY1" fmla="*/ 1953790 h 2414280"/>
              <a:gd name="connsiteX2" fmla="*/ 6579 w 1427517"/>
              <a:gd name="connsiteY2" fmla="*/ 0 h 2414280"/>
              <a:gd name="connsiteX3" fmla="*/ 1427517 w 1427517"/>
              <a:gd name="connsiteY3" fmla="*/ 0 h 2414280"/>
              <a:gd name="connsiteX4" fmla="*/ 1131488 w 1427517"/>
              <a:gd name="connsiteY4" fmla="*/ 842038 h 2414280"/>
              <a:gd name="connsiteX5" fmla="*/ 1124910 w 1427517"/>
              <a:gd name="connsiteY5" fmla="*/ 1855114 h 2414280"/>
              <a:gd name="connsiteX6" fmla="*/ 565744 w 1427517"/>
              <a:gd name="connsiteY6" fmla="*/ 2414280 h 241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7517" h="2414280">
                <a:moveTo>
                  <a:pt x="565744" y="2414280"/>
                </a:moveTo>
                <a:lnTo>
                  <a:pt x="0" y="1953790"/>
                </a:lnTo>
                <a:lnTo>
                  <a:pt x="6579" y="0"/>
                </a:lnTo>
                <a:lnTo>
                  <a:pt x="1427517" y="0"/>
                </a:lnTo>
                <a:lnTo>
                  <a:pt x="1131488" y="842038"/>
                </a:lnTo>
                <a:cubicBezTo>
                  <a:pt x="1129295" y="1179730"/>
                  <a:pt x="1127103" y="1517422"/>
                  <a:pt x="1124910" y="1855114"/>
                </a:cubicBezTo>
                <a:lnTo>
                  <a:pt x="565744" y="241428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4916162" y="3635351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79736" y="5726999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2578248" y="3307287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/>
          <p:cNvCxnSpPr/>
          <p:nvPr/>
        </p:nvCxnSpPr>
        <p:spPr>
          <a:xfrm flipV="1">
            <a:off x="3696579" y="4146295"/>
            <a:ext cx="0" cy="15673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/>
          <p:cNvCxnSpPr/>
          <p:nvPr/>
        </p:nvCxnSpPr>
        <p:spPr>
          <a:xfrm flipH="1">
            <a:off x="2578249" y="3307287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Connector 53"/>
          <p:cNvCxnSpPr/>
          <p:nvPr/>
        </p:nvCxnSpPr>
        <p:spPr>
          <a:xfrm flipH="1">
            <a:off x="3696579" y="4146295"/>
            <a:ext cx="149866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Connector 54"/>
          <p:cNvCxnSpPr/>
          <p:nvPr/>
        </p:nvCxnSpPr>
        <p:spPr>
          <a:xfrm flipV="1">
            <a:off x="5195246" y="3307287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/>
          <p:cNvCxnSpPr/>
          <p:nvPr/>
        </p:nvCxnSpPr>
        <p:spPr>
          <a:xfrm flipV="1">
            <a:off x="3123045" y="3307287"/>
            <a:ext cx="881507" cy="2406316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7" name="Straight Connector 56"/>
          <p:cNvCxnSpPr/>
          <p:nvPr/>
        </p:nvCxnSpPr>
        <p:spPr>
          <a:xfrm flipV="1">
            <a:off x="3123045" y="5172524"/>
            <a:ext cx="573534" cy="54107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2578248" y="5251465"/>
            <a:ext cx="552691" cy="46214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9" name="Oval 58"/>
          <p:cNvSpPr/>
          <p:nvPr/>
        </p:nvSpPr>
        <p:spPr>
          <a:xfrm>
            <a:off x="3093113" y="5675027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548942032"/>
              </p:ext>
            </p:extLst>
          </p:nvPr>
        </p:nvGraphicFramePr>
        <p:xfrm>
          <a:off x="5955295" y="4147030"/>
          <a:ext cx="1568997" cy="1135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4291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MPV for urban scenes, shown in VR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040" y="4809108"/>
            <a:ext cx="3870960" cy="369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dirty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Main perspective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1000" y="4809108"/>
            <a:ext cx="387096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800" b="1" u="none" strike="noStrike" cap="none" spc="0" normalizeH="0" dirty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MPV construction</a:t>
            </a: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800" b="1" u="none" strike="noStrike" cap="none" spc="0" normalizeH="0" dirty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to reveal street-level target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93380" y="4809108"/>
            <a:ext cx="387096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kumimoji="0" lang="en-US" sz="1800" b="1" u="none" strike="noStrike" cap="none" spc="0" normalizeH="0" dirty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Main + secondary perspective</a:t>
            </a:r>
            <a:endParaRPr lang="en-US" baseline="30000" dirty="0"/>
          </a:p>
        </p:txBody>
      </p:sp>
      <p:pic>
        <p:nvPicPr>
          <p:cNvPr id="3" name="Picture 2" descr="t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6" y="2111963"/>
            <a:ext cx="3840480" cy="2560320"/>
          </a:xfrm>
          <a:prstGeom prst="rect">
            <a:avLst/>
          </a:prstGeom>
        </p:spPr>
      </p:pic>
      <p:pic>
        <p:nvPicPr>
          <p:cNvPr id="7" name="Picture 6" descr="t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649" y="2111963"/>
            <a:ext cx="3840480" cy="2560320"/>
          </a:xfrm>
          <a:prstGeom prst="rect">
            <a:avLst/>
          </a:prstGeom>
        </p:spPr>
      </p:pic>
      <p:pic>
        <p:nvPicPr>
          <p:cNvPr id="9" name="Picture 8" descr="t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393" y="2111963"/>
            <a:ext cx="3840480" cy="2560320"/>
          </a:xfrm>
          <a:prstGeom prst="rect">
            <a:avLst/>
          </a:prstGeom>
        </p:spPr>
      </p:pic>
      <p:sp>
        <p:nvSpPr>
          <p:cNvPr id="1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302694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50505"/>
      </a:dk1>
      <a:lt1>
        <a:srgbClr val="FFFFFF"/>
      </a:lt1>
      <a:dk2>
        <a:srgbClr val="A7A7A7"/>
      </a:dk2>
      <a:lt2>
        <a:srgbClr val="535353"/>
      </a:lt2>
      <a:accent1>
        <a:srgbClr val="F5DE7D"/>
      </a:accent1>
      <a:accent2>
        <a:srgbClr val="FCD4C7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50505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50505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50505"/>
      </a:dk1>
      <a:lt1>
        <a:srgbClr val="FFFFFF"/>
      </a:lt1>
      <a:dk2>
        <a:srgbClr val="A7A7A7"/>
      </a:dk2>
      <a:lt2>
        <a:srgbClr val="535353"/>
      </a:lt2>
      <a:accent1>
        <a:srgbClr val="F5DE7D"/>
      </a:accent1>
      <a:accent2>
        <a:srgbClr val="FCD4C7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50505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50505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2131</TotalTime>
  <Words>617</Words>
  <Application>Microsoft Office PowerPoint</Application>
  <PresentationFormat>Widescreen</PresentationFormat>
  <Paragraphs>235</Paragraphs>
  <Slides>25</Slides>
  <Notes>25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Efficient VR and AR Navigation through Multiperspective Occlusion Management</vt:lpstr>
      <vt:lpstr>Motivation</vt:lpstr>
      <vt:lpstr>Motivation</vt:lpstr>
      <vt:lpstr>Motivation</vt:lpstr>
      <vt:lpstr>Motivation</vt:lpstr>
      <vt:lpstr>Motivation</vt:lpstr>
      <vt:lpstr>How to address occlusions?</vt:lpstr>
      <vt:lpstr>How to address occlusions?</vt:lpstr>
      <vt:lpstr>MPV for urban scenes, shown in VR</vt:lpstr>
      <vt:lpstr>MPV for urban scenes</vt:lpstr>
      <vt:lpstr>MPV for indoor scenes, shown in AR</vt:lpstr>
      <vt:lpstr>User study</vt:lpstr>
      <vt:lpstr>User study</vt:lpstr>
      <vt:lpstr>User study</vt:lpstr>
      <vt:lpstr>Sample user trajectory for VR tracking</vt:lpstr>
      <vt:lpstr>User study</vt:lpstr>
      <vt:lpstr>Sample user trajectory for VR matching</vt:lpstr>
      <vt:lpstr>User study</vt:lpstr>
      <vt:lpstr>User study</vt:lpstr>
      <vt:lpstr>User study results</vt:lpstr>
      <vt:lpstr>MPV reduces distance traveled</vt:lpstr>
      <vt:lpstr>MPV reduces head rotation</vt:lpstr>
      <vt:lpstr>MPV reduces time</vt:lpstr>
      <vt:lpstr>Conclusions and future work</vt:lpstr>
      <vt:lpstr>Efficient VR and AR Navigation through Multiperspective Occlusion Management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VR and AR Navigation through Multiperspective Occlusion Management</dc:title>
  <cp:lastModifiedBy>Meng-Lin Wu</cp:lastModifiedBy>
  <cp:revision>172</cp:revision>
  <dcterms:modified xsi:type="dcterms:W3CDTF">2018-11-16T00:46:57Z</dcterms:modified>
</cp:coreProperties>
</file>